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8" r:id="rId3"/>
    <p:sldId id="257" r:id="rId4"/>
    <p:sldId id="261" r:id="rId5"/>
    <p:sldId id="260" r:id="rId6"/>
    <p:sldId id="263" r:id="rId7"/>
    <p:sldId id="264" r:id="rId8"/>
    <p:sldId id="262" r:id="rId9"/>
  </p:sldIdLst>
  <p:sldSz cx="12192000" cy="6858000"/>
  <p:notesSz cx="6858000" cy="9144000"/>
  <p:defaultTextStyle>
    <a:defPPr>
      <a:defRPr lang="fi-FI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71" d="100"/>
          <a:sy n="71" d="100"/>
        </p:scale>
        <p:origin x="-126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F983ACF8-5C80-43CF-8331-D4AC5C9825CE}" type="datetimeFigureOut">
              <a:rPr lang="fi-FI"/>
              <a:pPr>
                <a:defRPr/>
              </a:pPr>
              <a:t>13.10.2016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i-FI" noProof="0" smtClean="0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 noProof="0" smtClean="0"/>
              <a:t>Muokkaa tekstin perustyylejä napsauttamalla</a:t>
            </a:r>
          </a:p>
          <a:p>
            <a:pPr lvl="1"/>
            <a:r>
              <a:rPr lang="fi-FI" noProof="0" smtClean="0"/>
              <a:t>toinen taso</a:t>
            </a:r>
          </a:p>
          <a:p>
            <a:pPr lvl="2"/>
            <a:r>
              <a:rPr lang="fi-FI" noProof="0" smtClean="0"/>
              <a:t>kolmas taso</a:t>
            </a:r>
          </a:p>
          <a:p>
            <a:pPr lvl="3"/>
            <a:r>
              <a:rPr lang="fi-FI" noProof="0" smtClean="0"/>
              <a:t>neljäs taso</a:t>
            </a:r>
          </a:p>
          <a:p>
            <a:pPr lvl="4"/>
            <a:r>
              <a:rPr lang="fi-FI" noProof="0" smtClean="0"/>
              <a:t>viides taso</a:t>
            </a:r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0D337C6-4F9C-40A1-93AA-412CD816A6E9}" type="slidenum">
              <a:rPr lang="fi-FI" altLang="fi-FI"/>
              <a:pPr/>
              <a:t>‹#›</a:t>
            </a:fld>
            <a:endParaRPr lang="fi-FI" altLang="fi-FI"/>
          </a:p>
        </p:txBody>
      </p:sp>
    </p:spTree>
    <p:extLst>
      <p:ext uri="{BB962C8B-B14F-4D97-AF65-F5344CB8AC3E}">
        <p14:creationId xmlns:p14="http://schemas.microsoft.com/office/powerpoint/2010/main" val="13614589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ian kuvan paikkamerkki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Huomautusten paikkamerkki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i-FI" altLang="fi-FI" smtClean="0"/>
          </a:p>
          <a:p>
            <a:pPr eaLnBrk="1" hangingPunct="1">
              <a:spcBef>
                <a:spcPct val="0"/>
              </a:spcBef>
            </a:pPr>
            <a:endParaRPr lang="fi-FI" altLang="fi-FI" smtClean="0"/>
          </a:p>
          <a:p>
            <a:pPr eaLnBrk="1" hangingPunct="1">
              <a:spcBef>
                <a:spcPct val="0"/>
              </a:spcBef>
            </a:pPr>
            <a:endParaRPr lang="fi-FI" altLang="fi-FI" smtClean="0"/>
          </a:p>
        </p:txBody>
      </p:sp>
      <p:sp>
        <p:nvSpPr>
          <p:cNvPr id="10244" name="Päivämäärän paikkamerkki 3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fi-FI" altLang="fi-FI" smtClean="0"/>
          </a:p>
        </p:txBody>
      </p:sp>
      <p:sp>
        <p:nvSpPr>
          <p:cNvPr id="10245" name="Alatunnisteen paikkamerkki 4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fi-FI" altLang="fi-FI" smtClean="0"/>
          </a:p>
        </p:txBody>
      </p:sp>
      <p:sp>
        <p:nvSpPr>
          <p:cNvPr id="10246" name="Dian numeron paikkamerkki 5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5D1924BF-8E92-4BA8-9C12-69F7E6123C60}" type="slidenum">
              <a:rPr lang="fi-FI" altLang="fi-FI"/>
              <a:pPr/>
              <a:t>6</a:t>
            </a:fld>
            <a:endParaRPr lang="fi-FI" altLang="fi-FI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ian kuvan paikkamerkki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Huomautusten paikkamerkki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i-FI" altLang="fi-FI" smtClean="0"/>
          </a:p>
          <a:p>
            <a:pPr eaLnBrk="1" hangingPunct="1">
              <a:spcBef>
                <a:spcPct val="0"/>
              </a:spcBef>
            </a:pPr>
            <a:endParaRPr lang="fi-FI" altLang="fi-FI" smtClean="0"/>
          </a:p>
          <a:p>
            <a:pPr eaLnBrk="1" hangingPunct="1">
              <a:spcBef>
                <a:spcPct val="0"/>
              </a:spcBef>
            </a:pPr>
            <a:endParaRPr lang="fi-FI" altLang="fi-FI" smtClean="0"/>
          </a:p>
        </p:txBody>
      </p:sp>
      <p:sp>
        <p:nvSpPr>
          <p:cNvPr id="12292" name="Päivämäärän paikkamerkki 3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fi-FI" altLang="fi-FI" smtClean="0"/>
          </a:p>
        </p:txBody>
      </p:sp>
      <p:sp>
        <p:nvSpPr>
          <p:cNvPr id="12293" name="Alatunnisteen paikkamerkki 4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fi-FI" altLang="fi-FI" smtClean="0"/>
          </a:p>
        </p:txBody>
      </p:sp>
      <p:sp>
        <p:nvSpPr>
          <p:cNvPr id="12294" name="Dian numeron paikkamerkki 5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D48FAEF1-5AB0-4830-871D-1BC18A2068D9}" type="slidenum">
              <a:rPr lang="fi-FI" altLang="fi-FI"/>
              <a:pPr/>
              <a:t>7</a:t>
            </a:fld>
            <a:endParaRPr lang="fi-FI" altLang="fi-FI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>
            <a:lvl1pPr algn="ctr">
              <a:defRPr sz="4800"/>
            </a:lvl1pPr>
          </a:lstStyle>
          <a:p>
            <a:r>
              <a:rPr lang="fi-FI" smtClean="0"/>
              <a:t>Muokkaa perustyyl. napsautt.</a:t>
            </a:r>
            <a:endParaRPr lang="en-US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828800" y="3932238"/>
            <a:ext cx="85344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 b="1">
                <a:solidFill>
                  <a:srgbClr val="8FA71F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en-US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121E7B-9140-49CA-B7D5-4530F00D2276}" type="datetimeFigureOut">
              <a:rPr lang="fi-FI"/>
              <a:pPr>
                <a:defRPr/>
              </a:pPr>
              <a:t>13.10.2016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552167-B5F9-4C42-9DA1-EB013DA2670B}" type="slidenum">
              <a:rPr lang="fi-FI" altLang="fi-FI"/>
              <a:pPr/>
              <a:t>‹#›</a:t>
            </a:fld>
            <a:endParaRPr lang="fi-FI" altLang="fi-FI"/>
          </a:p>
        </p:txBody>
      </p:sp>
    </p:spTree>
    <p:extLst>
      <p:ext uri="{BB962C8B-B14F-4D97-AF65-F5344CB8AC3E}">
        <p14:creationId xmlns:p14="http://schemas.microsoft.com/office/powerpoint/2010/main" val="6429544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Yksi tekstipals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70020" y="785813"/>
            <a:ext cx="10972800" cy="1143000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en-US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778041" y="2000250"/>
            <a:ext cx="9391650" cy="4286250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F7BD00-CE6A-4915-B9EE-17C10D65B276}" type="datetimeFigureOut">
              <a:rPr lang="fi-FI"/>
              <a:pPr>
                <a:defRPr/>
              </a:pPr>
              <a:t>13.10.2016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5A5C22-A651-44C5-911A-B25F8047A6CF}" type="slidenum">
              <a:rPr lang="fi-FI" altLang="fi-FI"/>
              <a:pPr/>
              <a:t>‹#›</a:t>
            </a:fld>
            <a:endParaRPr lang="fi-FI" altLang="fi-FI"/>
          </a:p>
        </p:txBody>
      </p:sp>
    </p:spTree>
    <p:extLst>
      <p:ext uri="{BB962C8B-B14F-4D97-AF65-F5344CB8AC3E}">
        <p14:creationId xmlns:p14="http://schemas.microsoft.com/office/powerpoint/2010/main" val="18259478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ksi tekstipalsta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70020" y="785813"/>
            <a:ext cx="10972800" cy="1143000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en-US" dirty="0"/>
          </a:p>
        </p:txBody>
      </p:sp>
      <p:sp>
        <p:nvSpPr>
          <p:cNvPr id="7" name="Sisällön paikkamerkki 2"/>
          <p:cNvSpPr>
            <a:spLocks noGrp="1"/>
          </p:cNvSpPr>
          <p:nvPr>
            <p:ph idx="1"/>
          </p:nvPr>
        </p:nvSpPr>
        <p:spPr>
          <a:xfrm>
            <a:off x="770020" y="2000250"/>
            <a:ext cx="4315327" cy="4286250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</p:txBody>
      </p:sp>
      <p:sp>
        <p:nvSpPr>
          <p:cNvPr id="8" name="Sisällön paikkamerkki 2"/>
          <p:cNvSpPr>
            <a:spLocks noGrp="1"/>
          </p:cNvSpPr>
          <p:nvPr>
            <p:ph idx="13"/>
          </p:nvPr>
        </p:nvSpPr>
        <p:spPr>
          <a:xfrm>
            <a:off x="5189620" y="2000250"/>
            <a:ext cx="4315327" cy="4286250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</p:txBody>
      </p:sp>
      <p:sp>
        <p:nvSpPr>
          <p:cNvPr id="5" name="Päivämäärän paikkamerkki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3CAE02-4908-4F12-B348-2332EF34B1F9}" type="datetimeFigureOut">
              <a:rPr lang="fi-FI"/>
              <a:pPr>
                <a:defRPr/>
              </a:pPr>
              <a:t>13.10.2016</a:t>
            </a:fld>
            <a:endParaRPr lang="fi-FI"/>
          </a:p>
        </p:txBody>
      </p:sp>
      <p:sp>
        <p:nvSpPr>
          <p:cNvPr id="6" name="Alatunnisteen paikkamerkki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9" name="Dian numeron paikkamerkki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DB780BD3-0FE8-47B2-8CE9-59E86AA7C3AE}" type="slidenum">
              <a:rPr lang="fi-FI" altLang="fi-FI"/>
              <a:pPr/>
              <a:t>‹#›</a:t>
            </a:fld>
            <a:endParaRPr lang="fi-FI" altLang="fi-FI"/>
          </a:p>
        </p:txBody>
      </p:sp>
    </p:spTree>
    <p:extLst>
      <p:ext uri="{BB962C8B-B14F-4D97-AF65-F5344CB8AC3E}">
        <p14:creationId xmlns:p14="http://schemas.microsoft.com/office/powerpoint/2010/main" val="28843557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ksti ja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70020" y="785813"/>
            <a:ext cx="10972800" cy="1143000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en-US" dirty="0"/>
          </a:p>
        </p:txBody>
      </p:sp>
      <p:sp>
        <p:nvSpPr>
          <p:cNvPr id="7" name="Sisällön paikkamerkki 2"/>
          <p:cNvSpPr>
            <a:spLocks noGrp="1"/>
          </p:cNvSpPr>
          <p:nvPr>
            <p:ph idx="1"/>
          </p:nvPr>
        </p:nvSpPr>
        <p:spPr>
          <a:xfrm>
            <a:off x="770021" y="2000250"/>
            <a:ext cx="3529264" cy="4286250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</p:txBody>
      </p:sp>
      <p:sp>
        <p:nvSpPr>
          <p:cNvPr id="8" name="Sisällön paikkamerkki 2"/>
          <p:cNvSpPr>
            <a:spLocks noGrp="1"/>
          </p:cNvSpPr>
          <p:nvPr>
            <p:ph idx="13"/>
          </p:nvPr>
        </p:nvSpPr>
        <p:spPr>
          <a:xfrm>
            <a:off x="4443664" y="2000250"/>
            <a:ext cx="5005136" cy="428625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41B5FC-96FE-4E23-8715-F765F1E91F12}" type="datetimeFigureOut">
              <a:rPr lang="fi-FI"/>
              <a:pPr>
                <a:defRPr/>
              </a:pPr>
              <a:t>13.10.2016</a:t>
            </a:fld>
            <a:endParaRPr lang="fi-FI"/>
          </a:p>
        </p:txBody>
      </p:sp>
      <p:sp>
        <p:nvSpPr>
          <p:cNvPr id="6" name="Alatunnisteen paikkamerkki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9" name="Dian numeron paikkamerkki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F97B7BEB-0819-4B3E-8841-77ABDD98507D}" type="slidenum">
              <a:rPr lang="fi-FI" altLang="fi-FI"/>
              <a:pPr/>
              <a:t>‹#›</a:t>
            </a:fld>
            <a:endParaRPr lang="fi-FI" altLang="fi-FI"/>
          </a:p>
        </p:txBody>
      </p:sp>
    </p:spTree>
    <p:extLst>
      <p:ext uri="{BB962C8B-B14F-4D97-AF65-F5344CB8AC3E}">
        <p14:creationId xmlns:p14="http://schemas.microsoft.com/office/powerpoint/2010/main" val="20721984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ksi kuva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70020" y="785813"/>
            <a:ext cx="10972800" cy="1143000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en-US" dirty="0"/>
          </a:p>
        </p:txBody>
      </p:sp>
      <p:sp>
        <p:nvSpPr>
          <p:cNvPr id="7" name="Sisällön paikkamerkki 2"/>
          <p:cNvSpPr>
            <a:spLocks noGrp="1"/>
          </p:cNvSpPr>
          <p:nvPr>
            <p:ph idx="1"/>
          </p:nvPr>
        </p:nvSpPr>
        <p:spPr>
          <a:xfrm>
            <a:off x="770020" y="2000250"/>
            <a:ext cx="4251015" cy="4286250"/>
          </a:xfrm>
        </p:spPr>
        <p:txBody>
          <a:bodyPr/>
          <a:lstStyle>
            <a:lvl1pPr marL="0" indent="0">
              <a:buNone/>
              <a:defRPr baseline="0"/>
            </a:lvl1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9" name="Sisällön paikkamerkki 2"/>
          <p:cNvSpPr>
            <a:spLocks noGrp="1"/>
          </p:cNvSpPr>
          <p:nvPr>
            <p:ph idx="13"/>
          </p:nvPr>
        </p:nvSpPr>
        <p:spPr>
          <a:xfrm>
            <a:off x="5102535" y="1998663"/>
            <a:ext cx="4251015" cy="4286250"/>
          </a:xfrm>
        </p:spPr>
        <p:txBody>
          <a:bodyPr/>
          <a:lstStyle>
            <a:lvl1pPr marL="0" marR="0" indent="0" algn="l" defTabSz="685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A3E0AD-B443-4A97-BE23-7DB31ED20D29}" type="datetimeFigureOut">
              <a:rPr lang="fi-FI"/>
              <a:pPr>
                <a:defRPr/>
              </a:pPr>
              <a:t>13.10.2016</a:t>
            </a:fld>
            <a:endParaRPr lang="fi-FI"/>
          </a:p>
        </p:txBody>
      </p:sp>
      <p:sp>
        <p:nvSpPr>
          <p:cNvPr id="6" name="Alatunnisteen paikkamerkki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8" name="Dian numeron paikkamerkki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C685ABE2-F4BB-4516-A8A5-A1182AA314F7}" type="slidenum">
              <a:rPr lang="fi-FI" altLang="fi-FI"/>
              <a:pPr/>
              <a:t>‹#›</a:t>
            </a:fld>
            <a:endParaRPr lang="fi-FI" altLang="fi-FI"/>
          </a:p>
        </p:txBody>
      </p:sp>
    </p:spTree>
    <p:extLst>
      <p:ext uri="{BB962C8B-B14F-4D97-AF65-F5344CB8AC3E}">
        <p14:creationId xmlns:p14="http://schemas.microsoft.com/office/powerpoint/2010/main" val="809094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Kokosivu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isällön paikkamerkki 2"/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FontTx/>
              <a:buNone/>
              <a:defRPr baseline="0"/>
            </a:lvl1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3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36DB1D-6124-4873-A5E9-B0FEDC9315A3}" type="datetimeFigureOut">
              <a:rPr lang="fi-FI"/>
              <a:pPr>
                <a:defRPr/>
              </a:pPr>
              <a:t>13.10.2016</a:t>
            </a:fld>
            <a:endParaRPr lang="fi-FI"/>
          </a:p>
        </p:txBody>
      </p:sp>
      <p:sp>
        <p:nvSpPr>
          <p:cNvPr id="4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EB591B-33B8-40BF-8182-E887B1EED39A}" type="slidenum">
              <a:rPr lang="fi-FI" altLang="fi-FI"/>
              <a:pPr/>
              <a:t>‹#›</a:t>
            </a:fld>
            <a:endParaRPr lang="fi-FI" altLang="fi-FI"/>
          </a:p>
        </p:txBody>
      </p:sp>
    </p:spTree>
    <p:extLst>
      <p:ext uri="{BB962C8B-B14F-4D97-AF65-F5344CB8AC3E}">
        <p14:creationId xmlns:p14="http://schemas.microsoft.com/office/powerpoint/2010/main" val="3545038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081D86-0BD2-4314-AEBA-49F0B608AFDA}" type="datetimeFigureOut">
              <a:rPr lang="fi-FI"/>
              <a:pPr>
                <a:defRPr/>
              </a:pPr>
              <a:t>13.10.2016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8BD29C-F50F-4AEB-BF25-815976E64386}" type="slidenum">
              <a:rPr lang="fi-FI" altLang="fi-FI"/>
              <a:pPr/>
              <a:t>‹#›</a:t>
            </a:fld>
            <a:endParaRPr lang="fi-FI" altLang="fi-FI"/>
          </a:p>
        </p:txBody>
      </p:sp>
    </p:spTree>
    <p:extLst>
      <p:ext uri="{BB962C8B-B14F-4D97-AF65-F5344CB8AC3E}">
        <p14:creationId xmlns:p14="http://schemas.microsoft.com/office/powerpoint/2010/main" val="2650581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Otsikon paikkamerkki 1"/>
          <p:cNvSpPr>
            <a:spLocks noGrp="1"/>
          </p:cNvSpPr>
          <p:nvPr>
            <p:ph type="title"/>
          </p:nvPr>
        </p:nvSpPr>
        <p:spPr bwMode="auto">
          <a:xfrm>
            <a:off x="746125" y="785813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i-FI" smtClean="0"/>
              <a:t>Muokkaa perustyyl. napsautt.</a:t>
            </a:r>
          </a:p>
        </p:txBody>
      </p:sp>
      <p:sp>
        <p:nvSpPr>
          <p:cNvPr id="1027" name="Tekstin paikkamerkki 2"/>
          <p:cNvSpPr>
            <a:spLocks noGrp="1"/>
          </p:cNvSpPr>
          <p:nvPr>
            <p:ph type="body" idx="1"/>
          </p:nvPr>
        </p:nvSpPr>
        <p:spPr bwMode="auto">
          <a:xfrm>
            <a:off x="746125" y="2000250"/>
            <a:ext cx="9391650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i-FI" smtClean="0"/>
              <a:t>Muokkaa tekstin perustyylejä napsauttamalla</a:t>
            </a:r>
          </a:p>
          <a:p>
            <a:pPr lvl="1"/>
            <a:r>
              <a:rPr lang="en-US" altLang="fi-FI" smtClean="0"/>
              <a:t>toinen taso</a:t>
            </a:r>
          </a:p>
          <a:p>
            <a:pPr lvl="2"/>
            <a:r>
              <a:rPr lang="en-US" altLang="fi-FI" smtClean="0"/>
              <a:t>kolmas taso</a:t>
            </a:r>
          </a:p>
          <a:p>
            <a:pPr lvl="3"/>
            <a:r>
              <a:rPr lang="en-US" altLang="fi-FI" smtClean="0"/>
              <a:t>neljäs taso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3998913" y="635793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3542D99-9415-4671-8AAD-51539C6ADAC2}" type="datetimeFigureOut">
              <a:rPr lang="fi-FI"/>
              <a:pPr>
                <a:defRPr/>
              </a:pPr>
              <a:t>13.10.2016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742315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755650" y="6357938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900">
                <a:solidFill>
                  <a:srgbClr val="8E8E8E"/>
                </a:solidFill>
                <a:latin typeface="Arial" charset="0"/>
                <a:cs typeface="Arial" charset="0"/>
              </a:defRPr>
            </a:lvl1pPr>
          </a:lstStyle>
          <a:p>
            <a:fld id="{04E3459B-754D-4B7A-801B-0536B764683C}" type="slidenum">
              <a:rPr lang="fi-FI" altLang="fi-FI"/>
              <a:pPr/>
              <a:t>‹#›</a:t>
            </a:fld>
            <a:endParaRPr lang="fi-FI" altLang="fi-FI"/>
          </a:p>
        </p:txBody>
      </p:sp>
      <p:pic>
        <p:nvPicPr>
          <p:cNvPr id="1031" name="Kuva 8" descr="Ymk_Fin_RGB_png_50572.pn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666" t="-59558" r="-6667"/>
          <a:stretch>
            <a:fillRect/>
          </a:stretch>
        </p:blipFill>
        <p:spPr bwMode="auto">
          <a:xfrm>
            <a:off x="0" y="0"/>
            <a:ext cx="2643188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Kuva 9" descr="YMK-logo_rgb.jp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435" b="14075"/>
          <a:stretch>
            <a:fillRect/>
          </a:stretch>
        </p:blipFill>
        <p:spPr bwMode="auto">
          <a:xfrm>
            <a:off x="10448925" y="5214938"/>
            <a:ext cx="1743075" cy="164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1" r:id="rId6"/>
    <p:sldLayoutId id="2147483690" r:id="rId7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chemeClr val="tx1"/>
          </a:solidFill>
          <a:latin typeface="Arial" panose="020B0604020202020204" pitchFamily="34" charset="0"/>
          <a:ea typeface="+mj-ea"/>
          <a:cs typeface="Arial" pitchFamily="34" charset="0"/>
        </a:defRPr>
      </a:lvl1pPr>
      <a:lvl2pPr algn="l" defTabSz="685800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l" defTabSz="685800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l" defTabSz="685800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l" defTabSz="685800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l" defTabSz="685800" rtl="0" eaLnBrk="1" fontAlgn="base" hangingPunct="1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alibri" panose="020F0502020204030204" pitchFamily="34" charset="0"/>
          <a:cs typeface="Arial" panose="020B0604020202020204" pitchFamily="34" charset="0"/>
        </a:defRPr>
      </a:lvl6pPr>
      <a:lvl7pPr marL="914400" algn="l" defTabSz="685800" rtl="0" eaLnBrk="1" fontAlgn="base" hangingPunct="1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alibri" panose="020F0502020204030204" pitchFamily="34" charset="0"/>
          <a:cs typeface="Arial" panose="020B0604020202020204" pitchFamily="34" charset="0"/>
        </a:defRPr>
      </a:lvl7pPr>
      <a:lvl8pPr marL="1371600" algn="l" defTabSz="685800" rtl="0" eaLnBrk="1" fontAlgn="base" hangingPunct="1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alibri" panose="020F0502020204030204" pitchFamily="34" charset="0"/>
          <a:cs typeface="Arial" panose="020B0604020202020204" pitchFamily="34" charset="0"/>
        </a:defRPr>
      </a:lvl8pPr>
      <a:lvl9pPr marL="1828800" algn="l" defTabSz="685800" rtl="0" eaLnBrk="1" fontAlgn="base" hangingPunct="1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alibri" panose="020F0502020204030204" pitchFamily="34" charset="0"/>
          <a:cs typeface="Arial" panose="020B0604020202020204" pitchFamily="34" charset="0"/>
        </a:defRPr>
      </a:lvl9pPr>
    </p:titleStyle>
    <p:bodyStyle>
      <a:lvl1pPr marL="257175" indent="-257175" algn="l" defTabSz="6858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200" kern="1200">
          <a:solidFill>
            <a:schemeClr val="tx1"/>
          </a:solidFill>
          <a:latin typeface="Arial" panose="020B0604020202020204" pitchFamily="34" charset="0"/>
          <a:ea typeface="+mn-ea"/>
          <a:cs typeface="Arial" pitchFamily="34" charset="0"/>
        </a:defRPr>
      </a:lvl1pPr>
      <a:lvl2pPr marL="557213" indent="-214313" algn="l" defTabSz="6858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900" kern="1200">
          <a:solidFill>
            <a:schemeClr val="tx1"/>
          </a:solidFill>
          <a:latin typeface="Arial" panose="020B0604020202020204" pitchFamily="34" charset="0"/>
          <a:ea typeface="+mn-ea"/>
          <a:cs typeface="Arial" pitchFamily="34" charset="0"/>
        </a:defRPr>
      </a:lvl2pPr>
      <a:lvl3pPr marL="857250" indent="-171450" algn="l" defTabSz="6858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itchFamily="34" charset="0"/>
        </a:defRPr>
      </a:lvl3pPr>
      <a:lvl4pPr marL="1200150" indent="-171450" algn="l" defTabSz="6858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300" kern="1200">
          <a:solidFill>
            <a:schemeClr val="tx1"/>
          </a:solidFill>
          <a:latin typeface="Arial" panose="020B0604020202020204" pitchFamily="34" charset="0"/>
          <a:ea typeface="+mn-ea"/>
          <a:cs typeface="Arial" pitchFamily="34" charset="0"/>
        </a:defRPr>
      </a:lvl4pPr>
      <a:lvl5pPr marL="1543050" indent="-171450" algn="l" defTabSz="6858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5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energiaopas.fi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energiaopas.fi/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Otsikko 1"/>
          <p:cNvSpPr>
            <a:spLocks noGrp="1"/>
          </p:cNvSpPr>
          <p:nvPr>
            <p:ph type="ctrTitle"/>
          </p:nvPr>
        </p:nvSpPr>
        <p:spPr>
          <a:xfrm>
            <a:off x="1214438" y="2578100"/>
            <a:ext cx="9144000" cy="2387600"/>
          </a:xfrm>
        </p:spPr>
        <p:txBody>
          <a:bodyPr/>
          <a:lstStyle/>
          <a:p>
            <a:pPr eaLnBrk="1" hangingPunct="1"/>
            <a:r>
              <a:rPr lang="fi-FI" altLang="fi-FI" smtClean="0">
                <a:latin typeface="Arial" charset="0"/>
                <a:cs typeface="Arial" charset="0"/>
              </a:rPr>
              <a:t>Energiarenessanssi</a:t>
            </a:r>
            <a:br>
              <a:rPr lang="fi-FI" altLang="fi-FI" smtClean="0">
                <a:latin typeface="Arial" charset="0"/>
                <a:cs typeface="Arial" charset="0"/>
              </a:rPr>
            </a:br>
            <a:r>
              <a:rPr lang="fi-FI" altLang="fi-FI" smtClean="0">
                <a:latin typeface="Arial" charset="0"/>
                <a:cs typeface="Arial" charset="0"/>
              </a:rPr>
              <a:t>Mahdollisuudet ja haasteet</a:t>
            </a:r>
            <a:br>
              <a:rPr lang="fi-FI" altLang="fi-FI" smtClean="0">
                <a:latin typeface="Arial" charset="0"/>
                <a:cs typeface="Arial" charset="0"/>
              </a:rPr>
            </a:br>
            <a:endParaRPr lang="fi-FI" altLang="fi-FI" smtClean="0">
              <a:latin typeface="Arial" charset="0"/>
              <a:cs typeface="Arial" charset="0"/>
            </a:endParaRPr>
          </a:p>
        </p:txBody>
      </p:sp>
      <p:pic>
        <p:nvPicPr>
          <p:cNvPr id="4099" name="Picture 2" descr="Kuluttajien energianeuvonta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52500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kstiruutu 3"/>
          <p:cNvSpPr txBox="1">
            <a:spLocks noChangeArrowheads="1"/>
          </p:cNvSpPr>
          <p:nvPr/>
        </p:nvSpPr>
        <p:spPr bwMode="auto">
          <a:xfrm>
            <a:off x="3560763" y="4876800"/>
            <a:ext cx="44069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9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i-FI" altLang="fi-FI" sz="2400"/>
              <a:t>Hallitus</a:t>
            </a:r>
          </a:p>
        </p:txBody>
      </p:sp>
      <p:sp>
        <p:nvSpPr>
          <p:cNvPr id="5123" name="Tekstiruutu 4"/>
          <p:cNvSpPr txBox="1">
            <a:spLocks noChangeArrowheads="1"/>
          </p:cNvSpPr>
          <p:nvPr/>
        </p:nvSpPr>
        <p:spPr bwMode="auto">
          <a:xfrm>
            <a:off x="3675063" y="606425"/>
            <a:ext cx="27924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9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i-FI" altLang="fi-FI" sz="2400"/>
              <a:t>Huolto</a:t>
            </a:r>
          </a:p>
        </p:txBody>
      </p:sp>
      <p:sp>
        <p:nvSpPr>
          <p:cNvPr id="5124" name="Tekstiruutu 5"/>
          <p:cNvSpPr txBox="1">
            <a:spLocks noChangeArrowheads="1"/>
          </p:cNvSpPr>
          <p:nvPr/>
        </p:nvSpPr>
        <p:spPr bwMode="auto">
          <a:xfrm>
            <a:off x="3432175" y="5745163"/>
            <a:ext cx="214947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9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i-FI" altLang="fi-FI" sz="2400"/>
              <a:t>Isännöinti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fi-FI" altLang="fi-FI" sz="2400"/>
          </a:p>
        </p:txBody>
      </p:sp>
      <p:sp>
        <p:nvSpPr>
          <p:cNvPr id="5125" name="Tekstiruutu 8"/>
          <p:cNvSpPr txBox="1">
            <a:spLocks noChangeArrowheads="1"/>
          </p:cNvSpPr>
          <p:nvPr/>
        </p:nvSpPr>
        <p:spPr bwMode="auto">
          <a:xfrm>
            <a:off x="3432175" y="3305175"/>
            <a:ext cx="215106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9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i-FI" altLang="fi-FI" sz="2400"/>
              <a:t>Asukkaat</a:t>
            </a:r>
          </a:p>
        </p:txBody>
      </p:sp>
      <p:sp>
        <p:nvSpPr>
          <p:cNvPr id="5126" name="Tekstiruutu 9"/>
          <p:cNvSpPr txBox="1">
            <a:spLocks noChangeArrowheads="1"/>
          </p:cNvSpPr>
          <p:nvPr/>
        </p:nvSpPr>
        <p:spPr bwMode="auto">
          <a:xfrm>
            <a:off x="3481388" y="1330325"/>
            <a:ext cx="21510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9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i-FI" altLang="fi-FI" sz="2400"/>
              <a:t>Taloyhtiö</a:t>
            </a:r>
          </a:p>
        </p:txBody>
      </p:sp>
      <p:sp>
        <p:nvSpPr>
          <p:cNvPr id="5127" name="Tekstiruutu 12"/>
          <p:cNvSpPr txBox="1">
            <a:spLocks noChangeArrowheads="1"/>
          </p:cNvSpPr>
          <p:nvPr/>
        </p:nvSpPr>
        <p:spPr bwMode="auto">
          <a:xfrm>
            <a:off x="3397250" y="4300538"/>
            <a:ext cx="34194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9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i-FI" altLang="fi-FI" sz="2400"/>
              <a:t>Osakkaat</a:t>
            </a:r>
          </a:p>
        </p:txBody>
      </p:sp>
      <p:sp>
        <p:nvSpPr>
          <p:cNvPr id="2" name="Ellipsi 1"/>
          <p:cNvSpPr/>
          <p:nvPr/>
        </p:nvSpPr>
        <p:spPr>
          <a:xfrm>
            <a:off x="3355975" y="2867025"/>
            <a:ext cx="1516063" cy="137953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i-FI"/>
          </a:p>
        </p:txBody>
      </p:sp>
      <p:sp>
        <p:nvSpPr>
          <p:cNvPr id="18" name="Ellipsi 17"/>
          <p:cNvSpPr/>
          <p:nvPr/>
        </p:nvSpPr>
        <p:spPr>
          <a:xfrm>
            <a:off x="2792413" y="2260600"/>
            <a:ext cx="2651125" cy="2616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i-FI"/>
          </a:p>
        </p:txBody>
      </p:sp>
      <p:sp>
        <p:nvSpPr>
          <p:cNvPr id="19" name="Ellipsi 18"/>
          <p:cNvSpPr/>
          <p:nvPr/>
        </p:nvSpPr>
        <p:spPr>
          <a:xfrm>
            <a:off x="2279650" y="1882775"/>
            <a:ext cx="3698875" cy="3479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i-FI"/>
          </a:p>
        </p:txBody>
      </p:sp>
      <p:sp>
        <p:nvSpPr>
          <p:cNvPr id="20" name="Ellipsi 19"/>
          <p:cNvSpPr/>
          <p:nvPr/>
        </p:nvSpPr>
        <p:spPr>
          <a:xfrm>
            <a:off x="1725613" y="1133475"/>
            <a:ext cx="4710112" cy="4521200"/>
          </a:xfrm>
          <a:prstGeom prst="ellipse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i-FI"/>
          </a:p>
        </p:txBody>
      </p:sp>
      <p:sp>
        <p:nvSpPr>
          <p:cNvPr id="21" name="Tekstiruutu 20"/>
          <p:cNvSpPr txBox="1"/>
          <p:nvPr/>
        </p:nvSpPr>
        <p:spPr>
          <a:xfrm>
            <a:off x="7850188" y="201613"/>
            <a:ext cx="4294187" cy="51704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i-FI" sz="2200" dirty="0">
                <a:latin typeface="+mn-lt"/>
              </a:rPr>
              <a:t>Sidosryhmät</a:t>
            </a:r>
            <a:br>
              <a:rPr lang="fi-FI" sz="2200" dirty="0">
                <a:latin typeface="+mn-lt"/>
              </a:rPr>
            </a:br>
            <a:r>
              <a:rPr lang="fi-FI" sz="2200" dirty="0">
                <a:latin typeface="+mn-lt"/>
              </a:rPr>
              <a:t>Muut kuin kaupungin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fi-FI" sz="2200" dirty="0">
                <a:latin typeface="+mn-lt"/>
              </a:rPr>
              <a:t>Kiinteistöliitto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fi-FI" sz="2200" dirty="0">
                <a:latin typeface="+mn-lt"/>
              </a:rPr>
              <a:t>Isännöintiliitto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fi-FI" sz="2200" dirty="0">
                <a:latin typeface="+mn-lt"/>
              </a:rPr>
              <a:t>Palveluntarjoajat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fi-FI" sz="2200" dirty="0">
                <a:latin typeface="+mn-lt"/>
              </a:rPr>
              <a:t>Asukasyhdistykset ja järjestöt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fi-FI" sz="2200" dirty="0">
                <a:latin typeface="+mn-lt"/>
              </a:rPr>
              <a:t>Muut taloyhtiöt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i-FI" sz="2200" dirty="0">
              <a:latin typeface="+mn-lt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i-FI" sz="2200" dirty="0">
                <a:latin typeface="+mn-lt"/>
              </a:rPr>
              <a:t>Kaupungin sidosryhmät: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fi-FI" sz="2200" dirty="0">
                <a:latin typeface="+mn-lt"/>
              </a:rPr>
              <a:t> PKS energianeuvonta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fi-FI" sz="2200" dirty="0">
                <a:latin typeface="+mn-lt"/>
              </a:rPr>
              <a:t>Viranomaiset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fi-FI" sz="2200" dirty="0">
                <a:latin typeface="+mn-lt"/>
              </a:rPr>
              <a:t>Muu neuvontapalvelu?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fi-FI" sz="2200" dirty="0">
                <a:latin typeface="+mn-lt"/>
              </a:rPr>
              <a:t>HSY/HSL (Jäte, ilmasto, liikenne)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fi-FI" sz="2200" dirty="0">
                <a:latin typeface="+mn-lt"/>
              </a:rPr>
              <a:t>Helen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fi-FI" sz="2200" dirty="0">
              <a:latin typeface="+mn-lt"/>
            </a:endParaRPr>
          </a:p>
        </p:txBody>
      </p:sp>
      <p:sp>
        <p:nvSpPr>
          <p:cNvPr id="22" name="Ellipsi 21"/>
          <p:cNvSpPr/>
          <p:nvPr/>
        </p:nvSpPr>
        <p:spPr>
          <a:xfrm>
            <a:off x="1163638" y="407988"/>
            <a:ext cx="5937250" cy="5891212"/>
          </a:xfrm>
          <a:prstGeom prst="ellipse">
            <a:avLst/>
          </a:prstGeom>
          <a:noFill/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i-FI"/>
          </a:p>
        </p:txBody>
      </p:sp>
      <p:cxnSp>
        <p:nvCxnSpPr>
          <p:cNvPr id="11" name="Suora nuoliyhdysviiva 10"/>
          <p:cNvCxnSpPr/>
          <p:nvPr/>
        </p:nvCxnSpPr>
        <p:spPr>
          <a:xfrm>
            <a:off x="7161213" y="2867025"/>
            <a:ext cx="544512" cy="0"/>
          </a:xfrm>
          <a:prstGeom prst="straightConnector1">
            <a:avLst/>
          </a:prstGeom>
          <a:ln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uora nuoliyhdysviiva 22"/>
          <p:cNvCxnSpPr/>
          <p:nvPr/>
        </p:nvCxnSpPr>
        <p:spPr>
          <a:xfrm flipH="1" flipV="1">
            <a:off x="7161213" y="3994150"/>
            <a:ext cx="534987" cy="11113"/>
          </a:xfrm>
          <a:prstGeom prst="straightConnector1">
            <a:avLst/>
          </a:prstGeom>
          <a:ln>
            <a:solidFill>
              <a:schemeClr val="accent1">
                <a:lumMod val="50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Suorakulmio 23"/>
          <p:cNvSpPr/>
          <p:nvPr/>
        </p:nvSpPr>
        <p:spPr>
          <a:xfrm>
            <a:off x="7705725" y="153988"/>
            <a:ext cx="4284663" cy="63103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Kuva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625" y="665163"/>
            <a:ext cx="9156700" cy="441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Ellipsi 4"/>
          <p:cNvSpPr/>
          <p:nvPr/>
        </p:nvSpPr>
        <p:spPr>
          <a:xfrm>
            <a:off x="2881313" y="904875"/>
            <a:ext cx="1231900" cy="11557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i-FI" dirty="0"/>
              <a:t>v</a:t>
            </a:r>
          </a:p>
        </p:txBody>
      </p:sp>
      <p:sp>
        <p:nvSpPr>
          <p:cNvPr id="7" name="Ellipsi 6"/>
          <p:cNvSpPr/>
          <p:nvPr/>
        </p:nvSpPr>
        <p:spPr>
          <a:xfrm>
            <a:off x="4138613" y="928688"/>
            <a:ext cx="1231900" cy="11557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i-FI"/>
          </a:p>
        </p:txBody>
      </p:sp>
      <p:sp>
        <p:nvSpPr>
          <p:cNvPr id="9" name="Ellipsi 8"/>
          <p:cNvSpPr/>
          <p:nvPr/>
        </p:nvSpPr>
        <p:spPr>
          <a:xfrm>
            <a:off x="2360613" y="2085975"/>
            <a:ext cx="1231900" cy="11557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i-FI"/>
          </a:p>
        </p:txBody>
      </p:sp>
      <p:sp>
        <p:nvSpPr>
          <p:cNvPr id="12" name="Suorakulmio 11"/>
          <p:cNvSpPr/>
          <p:nvPr/>
        </p:nvSpPr>
        <p:spPr>
          <a:xfrm>
            <a:off x="1905000" y="498475"/>
            <a:ext cx="3614738" cy="6257925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i-FI"/>
          </a:p>
        </p:txBody>
      </p:sp>
      <p:sp>
        <p:nvSpPr>
          <p:cNvPr id="13" name="Suorakulmio 12"/>
          <p:cNvSpPr/>
          <p:nvPr/>
        </p:nvSpPr>
        <p:spPr>
          <a:xfrm>
            <a:off x="5519738" y="498475"/>
            <a:ext cx="6138862" cy="6257925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i-FI"/>
          </a:p>
        </p:txBody>
      </p:sp>
      <p:sp>
        <p:nvSpPr>
          <p:cNvPr id="8200" name="Tekstiruutu 15"/>
          <p:cNvSpPr txBox="1">
            <a:spLocks noChangeArrowheads="1"/>
          </p:cNvSpPr>
          <p:nvPr/>
        </p:nvSpPr>
        <p:spPr bwMode="auto">
          <a:xfrm>
            <a:off x="3286125" y="5265738"/>
            <a:ext cx="88042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9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i-FI" altLang="fi-FI" sz="1800">
                <a:latin typeface="Calibri" pitchFamily="34" charset="0"/>
              </a:rPr>
              <a:t>			Urakoitsijat				Huolto	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i-FI" altLang="fi-FI" sz="1800">
                <a:latin typeface="Calibri" pitchFamily="34" charset="0"/>
              </a:rPr>
              <a:t>			Valvova viranomainen</a:t>
            </a:r>
          </a:p>
        </p:txBody>
      </p:sp>
      <p:cxnSp>
        <p:nvCxnSpPr>
          <p:cNvPr id="21" name="Suora nuoliyhdysviiva 20"/>
          <p:cNvCxnSpPr/>
          <p:nvPr/>
        </p:nvCxnSpPr>
        <p:spPr>
          <a:xfrm>
            <a:off x="2578100" y="5232400"/>
            <a:ext cx="8788400" cy="2222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202" name="Tekstiruutu 22"/>
          <p:cNvSpPr txBox="1">
            <a:spLocks noChangeArrowheads="1"/>
          </p:cNvSpPr>
          <p:nvPr/>
        </p:nvSpPr>
        <p:spPr bwMode="auto">
          <a:xfrm>
            <a:off x="2705100" y="4832350"/>
            <a:ext cx="38608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9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i-FI" altLang="fi-FI" sz="1800">
                <a:latin typeface="Calibri" pitchFamily="34" charset="0"/>
              </a:rPr>
              <a:t>Isännöinti/ huolto</a:t>
            </a:r>
          </a:p>
        </p:txBody>
      </p:sp>
      <p:sp>
        <p:nvSpPr>
          <p:cNvPr id="8203" name="Tekstiruutu 23"/>
          <p:cNvSpPr txBox="1">
            <a:spLocks noChangeArrowheads="1"/>
          </p:cNvSpPr>
          <p:nvPr/>
        </p:nvSpPr>
        <p:spPr bwMode="auto">
          <a:xfrm>
            <a:off x="112713" y="2493963"/>
            <a:ext cx="3860800" cy="314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9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i-FI" altLang="fi-FI" sz="1800" b="1">
                <a:latin typeface="Calibri" pitchFamily="34" charset="0"/>
              </a:rPr>
              <a:t>Lainsäädäntö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i-FI" altLang="fi-FI" sz="1800" b="1">
                <a:latin typeface="Calibri" pitchFamily="34" charset="0"/>
              </a:rPr>
              <a:t>Määräykset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i-FI" altLang="fi-FI" sz="1800" b="1">
                <a:latin typeface="Calibri" pitchFamily="34" charset="0"/>
              </a:rPr>
              <a:t>Strategiset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i-FI" altLang="fi-FI" sz="1800" b="1">
                <a:latin typeface="Calibri" pitchFamily="34" charset="0"/>
              </a:rPr>
              <a:t>linjaukset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i-FI" altLang="fi-FI" sz="1800" b="1">
                <a:latin typeface="Calibri" pitchFamily="34" charset="0"/>
              </a:rPr>
              <a:t>Avustukset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fi-FI" altLang="fi-FI" sz="1800">
              <a:latin typeface="Calibri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fi-FI" altLang="fi-FI" sz="1800">
              <a:latin typeface="Calibri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fi-FI" altLang="fi-FI" sz="1800">
              <a:latin typeface="Calibri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fi-FI" altLang="fi-FI" sz="1800">
              <a:latin typeface="Calibri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fi-FI" altLang="fi-FI" sz="1800">
              <a:latin typeface="Calibri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fi-FI" altLang="fi-FI" sz="1800">
              <a:latin typeface="Calibri" pitchFamily="34" charset="0"/>
            </a:endParaRPr>
          </a:p>
        </p:txBody>
      </p:sp>
      <p:sp>
        <p:nvSpPr>
          <p:cNvPr id="27" name="Suorakulmio 26"/>
          <p:cNvSpPr/>
          <p:nvPr/>
        </p:nvSpPr>
        <p:spPr>
          <a:xfrm>
            <a:off x="112713" y="498475"/>
            <a:ext cx="1739900" cy="6257925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i-FI"/>
          </a:p>
        </p:txBody>
      </p:sp>
      <p:sp>
        <p:nvSpPr>
          <p:cNvPr id="8205" name="Tekstiruutu 27"/>
          <p:cNvSpPr txBox="1">
            <a:spLocks noChangeArrowheads="1"/>
          </p:cNvSpPr>
          <p:nvPr/>
        </p:nvSpPr>
        <p:spPr bwMode="auto">
          <a:xfrm>
            <a:off x="1905000" y="5776913"/>
            <a:ext cx="3860800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9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i-FI" altLang="fi-FI" sz="1800">
                <a:latin typeface="Calibri" pitchFamily="34" charset="0"/>
              </a:rPr>
              <a:t>Energianeuvonta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i-FI" altLang="fi-FI" sz="1800">
                <a:latin typeface="Calibri" pitchFamily="34" charset="0"/>
              </a:rPr>
              <a:t>Kiinteistöliitto/ Isännöintiliitto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i-FI" altLang="fi-FI" sz="1800">
                <a:latin typeface="Calibri" pitchFamily="34" charset="0"/>
              </a:rPr>
              <a:t>Muut toimijat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fi-FI" altLang="fi-FI" sz="1800">
              <a:latin typeface="Calibri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fi-FI" altLang="fi-FI" sz="1800">
              <a:latin typeface="Calibri" pitchFamily="34" charset="0"/>
            </a:endParaRPr>
          </a:p>
        </p:txBody>
      </p:sp>
      <p:sp>
        <p:nvSpPr>
          <p:cNvPr id="8206" name="Tekstiruutu 29"/>
          <p:cNvSpPr txBox="1">
            <a:spLocks noChangeArrowheads="1"/>
          </p:cNvSpPr>
          <p:nvPr/>
        </p:nvSpPr>
        <p:spPr bwMode="auto">
          <a:xfrm>
            <a:off x="63500" y="-26988"/>
            <a:ext cx="12128500" cy="64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9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i-FI" altLang="fi-FI" sz="1800">
              <a:latin typeface="Calibri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fi-FI" altLang="fi-FI" sz="1800">
              <a:latin typeface="Calibri" pitchFamily="34" charset="0"/>
            </a:endParaRPr>
          </a:p>
        </p:txBody>
      </p:sp>
      <p:sp>
        <p:nvSpPr>
          <p:cNvPr id="15" name="Tekstiruutu 22"/>
          <p:cNvSpPr txBox="1">
            <a:spLocks noChangeArrowheads="1"/>
          </p:cNvSpPr>
          <p:nvPr/>
        </p:nvSpPr>
        <p:spPr bwMode="auto">
          <a:xfrm>
            <a:off x="3259138" y="5292725"/>
            <a:ext cx="38608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9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i-FI" altLang="fi-FI" sz="1800">
                <a:latin typeface="Calibri" pitchFamily="34" charset="0"/>
              </a:rPr>
              <a:t>Suunnittelijat</a:t>
            </a:r>
          </a:p>
        </p:txBody>
      </p:sp>
      <p:sp>
        <p:nvSpPr>
          <p:cNvPr id="16" name="Tekstiruutu 27"/>
          <p:cNvSpPr txBox="1">
            <a:spLocks noChangeArrowheads="1"/>
          </p:cNvSpPr>
          <p:nvPr/>
        </p:nvSpPr>
        <p:spPr bwMode="auto">
          <a:xfrm>
            <a:off x="112713" y="5553075"/>
            <a:ext cx="38608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9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i-FI" altLang="fi-FI" sz="1800">
                <a:latin typeface="Calibri" pitchFamily="34" charset="0"/>
              </a:rPr>
              <a:t>Viranomaiset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i-FI" altLang="fi-FI" sz="1800">
                <a:latin typeface="Calibri" pitchFamily="34" charset="0"/>
              </a:rPr>
              <a:t>Asiantuntijat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i-FI" altLang="fi-FI" sz="1800">
                <a:latin typeface="Calibri" pitchFamily="34" charset="0"/>
              </a:rPr>
              <a:t>Liitot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i-FI" altLang="fi-FI" sz="1800">
                <a:latin typeface="Calibri" pitchFamily="34" charset="0"/>
              </a:rPr>
              <a:t>Muut toimijat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9" grpId="0" animBg="1"/>
      <p:bldP spid="12" grpId="0" animBg="1"/>
      <p:bldP spid="13" grpId="0" animBg="1"/>
      <p:bldP spid="8200" grpId="0"/>
      <p:bldP spid="8202" grpId="0"/>
      <p:bldP spid="8203" grpId="0"/>
      <p:bldP spid="27" grpId="0" animBg="1"/>
      <p:bldP spid="8205" grpId="0"/>
      <p:bldP spid="8206" grpId="0"/>
      <p:bldP spid="1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Otsikko 1"/>
          <p:cNvSpPr>
            <a:spLocks noGrp="1"/>
          </p:cNvSpPr>
          <p:nvPr>
            <p:ph type="title"/>
          </p:nvPr>
        </p:nvSpPr>
        <p:spPr>
          <a:xfrm>
            <a:off x="746125" y="334963"/>
            <a:ext cx="10972800" cy="1143000"/>
          </a:xfrm>
        </p:spPr>
        <p:txBody>
          <a:bodyPr/>
          <a:lstStyle/>
          <a:p>
            <a:pPr eaLnBrk="1" hangingPunct="1"/>
            <a:r>
              <a:rPr lang="fi-FI" altLang="fi-FI" smtClean="0">
                <a:latin typeface="Arial" charset="0"/>
                <a:cs typeface="Arial" charset="0"/>
              </a:rPr>
              <a:t>Energiarenessanssin haasteet</a:t>
            </a:r>
          </a:p>
        </p:txBody>
      </p:sp>
      <p:sp>
        <p:nvSpPr>
          <p:cNvPr id="7171" name="Sisällön paikkamerkki 2"/>
          <p:cNvSpPr>
            <a:spLocks noGrp="1"/>
          </p:cNvSpPr>
          <p:nvPr>
            <p:ph idx="1"/>
          </p:nvPr>
        </p:nvSpPr>
        <p:spPr>
          <a:xfrm>
            <a:off x="295275" y="1311275"/>
            <a:ext cx="12249150" cy="4286250"/>
          </a:xfrm>
        </p:spPr>
        <p:txBody>
          <a:bodyPr/>
          <a:lstStyle/>
          <a:p>
            <a:pPr eaLnBrk="1" hangingPunct="1"/>
            <a:r>
              <a:rPr lang="fi-FI" altLang="fi-FI" sz="2400" smtClean="0">
                <a:latin typeface="Arial" charset="0"/>
                <a:cs typeface="Arial" charset="0"/>
              </a:rPr>
              <a:t>Rakennuskannan tiedot puutteellisia</a:t>
            </a:r>
          </a:p>
          <a:p>
            <a:pPr eaLnBrk="1" hangingPunct="1"/>
            <a:r>
              <a:rPr lang="fi-FI" altLang="fi-FI" sz="2400" smtClean="0">
                <a:latin typeface="Arial" charset="0"/>
                <a:cs typeface="Arial" charset="0"/>
              </a:rPr>
              <a:t> Kiinteistö- ja rakennusalla paljon haasteita</a:t>
            </a:r>
          </a:p>
          <a:p>
            <a:pPr lvl="2" eaLnBrk="1" hangingPunct="1"/>
            <a:r>
              <a:rPr lang="fi-FI" altLang="fi-FI" sz="2400" smtClean="0">
                <a:latin typeface="Arial" charset="0"/>
                <a:cs typeface="Arial" charset="0"/>
              </a:rPr>
              <a:t> Yksittäisissä hankkeissa mahdotonta saada muutosta aikaan</a:t>
            </a:r>
          </a:p>
          <a:p>
            <a:pPr lvl="2" eaLnBrk="1" hangingPunct="1"/>
            <a:r>
              <a:rPr lang="fi-FI" altLang="fi-FI" sz="2400" smtClean="0">
                <a:latin typeface="Arial" charset="0"/>
                <a:cs typeface="Arial" charset="0"/>
              </a:rPr>
              <a:t> Taloyhtiöillä haaste rahoittaa edes pakollisia korjauksia</a:t>
            </a:r>
          </a:p>
          <a:p>
            <a:pPr lvl="2" eaLnBrk="1" hangingPunct="1"/>
            <a:r>
              <a:rPr lang="fi-FI" altLang="fi-FI" sz="2400" smtClean="0">
                <a:latin typeface="Arial" charset="0"/>
                <a:cs typeface="Arial" charset="0"/>
              </a:rPr>
              <a:t>Määräyksiä voidaan kiertää </a:t>
            </a:r>
            <a:r>
              <a:rPr lang="fi-FI" altLang="fi-FI" sz="2400" smtClean="0">
                <a:latin typeface="Arial" charset="0"/>
                <a:cs typeface="Arial" charset="0"/>
                <a:sym typeface="Wingdings" pitchFamily="2" charset="2"/>
              </a:rPr>
              <a:t> Määräyksillä ilmastotavoitteet ei toteudu</a:t>
            </a:r>
            <a:r>
              <a:rPr lang="fi-FI" altLang="fi-FI" sz="2400" smtClean="0">
                <a:latin typeface="Arial" charset="0"/>
                <a:cs typeface="Arial" charset="0"/>
              </a:rPr>
              <a:t> </a:t>
            </a:r>
          </a:p>
          <a:p>
            <a:pPr eaLnBrk="1" hangingPunct="1"/>
            <a:r>
              <a:rPr lang="fi-FI" altLang="fi-FI" sz="2400" smtClean="0">
                <a:latin typeface="Arial" charset="0"/>
                <a:cs typeface="Arial" charset="0"/>
              </a:rPr>
              <a:t>Miten saada taloyhtiöt kiinnostumaan oman taloyhtiön kehittämisestä sekä ryhmäkorjauksista</a:t>
            </a:r>
          </a:p>
          <a:p>
            <a:pPr lvl="1" eaLnBrk="1" hangingPunct="1"/>
            <a:r>
              <a:rPr lang="fi-FI" altLang="fi-FI" sz="2400" smtClean="0">
                <a:latin typeface="Arial" charset="0"/>
                <a:cs typeface="Arial" charset="0"/>
              </a:rPr>
              <a:t>Kaupungilta puuttuu taho, mikä edistäisi korjausten toteutumista taloyhtiöissä </a:t>
            </a:r>
          </a:p>
          <a:p>
            <a:pPr eaLnBrk="1" hangingPunct="1"/>
            <a:r>
              <a:rPr lang="fi-FI" altLang="fi-FI" sz="2400" smtClean="0">
                <a:latin typeface="Arial" charset="0"/>
                <a:cs typeface="Arial" charset="0"/>
              </a:rPr>
              <a:t>Miten saada kaupungin tavoitteet huomioitua korjauksissa?</a:t>
            </a:r>
          </a:p>
          <a:p>
            <a:pPr lvl="1" eaLnBrk="1" hangingPunct="1"/>
            <a:r>
              <a:rPr lang="fi-FI" altLang="fi-FI" sz="2400" smtClean="0">
                <a:latin typeface="Arial" charset="0"/>
                <a:cs typeface="Arial" charset="0"/>
              </a:rPr>
              <a:t>Kaupungin tulee selkeyttää tavoitteet</a:t>
            </a:r>
          </a:p>
          <a:p>
            <a:pPr eaLnBrk="1" hangingPunct="1"/>
            <a:r>
              <a:rPr lang="fi-FI" altLang="fi-FI" sz="2400" smtClean="0">
                <a:latin typeface="Arial" charset="0"/>
                <a:cs typeface="Arial" charset="0"/>
              </a:rPr>
              <a:t>Miten saadaan kaupungin palvelut asiakaslähtöisiksi?</a:t>
            </a:r>
          </a:p>
          <a:p>
            <a:pPr lvl="1" eaLnBrk="1" hangingPunct="1"/>
            <a:r>
              <a:rPr lang="fi-FI" altLang="fi-FI" sz="2400" smtClean="0">
                <a:latin typeface="Arial" charset="0"/>
                <a:cs typeface="Arial" charset="0"/>
              </a:rPr>
              <a:t> Kaupungin lähestyy taloyhtiöitä monessa asiassa eri taholta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Otsikko 1"/>
          <p:cNvSpPr>
            <a:spLocks noGrp="1"/>
          </p:cNvSpPr>
          <p:nvPr>
            <p:ph type="title"/>
          </p:nvPr>
        </p:nvSpPr>
        <p:spPr>
          <a:xfrm>
            <a:off x="838200" y="334963"/>
            <a:ext cx="10515600" cy="1325562"/>
          </a:xfrm>
        </p:spPr>
        <p:txBody>
          <a:bodyPr/>
          <a:lstStyle/>
          <a:p>
            <a:pPr eaLnBrk="1" hangingPunct="1"/>
            <a:r>
              <a:rPr lang="fi-FI" altLang="fi-FI" smtClean="0">
                <a:latin typeface="Arial" charset="0"/>
                <a:cs typeface="Arial" charset="0"/>
              </a:rPr>
              <a:t>Ryhmä- ja aluekorjauksen mahdollisuudet</a:t>
            </a:r>
          </a:p>
        </p:txBody>
      </p:sp>
      <p:sp>
        <p:nvSpPr>
          <p:cNvPr id="8195" name="Sisällön paikkamerkki 2"/>
          <p:cNvSpPr>
            <a:spLocks noGrp="1"/>
          </p:cNvSpPr>
          <p:nvPr>
            <p:ph idx="1"/>
          </p:nvPr>
        </p:nvSpPr>
        <p:spPr>
          <a:xfrm>
            <a:off x="838200" y="1430338"/>
            <a:ext cx="11177588" cy="4746625"/>
          </a:xfrm>
        </p:spPr>
        <p:txBody>
          <a:bodyPr/>
          <a:lstStyle/>
          <a:p>
            <a:pPr eaLnBrk="1" hangingPunct="1"/>
            <a:r>
              <a:rPr lang="fi-FI" altLang="fi-FI" sz="2800" smtClean="0">
                <a:latin typeface="Arial" charset="0"/>
                <a:cs typeface="Arial" charset="0"/>
              </a:rPr>
              <a:t>Samat korjaustarpeet laajoilla samaan aikaan rakennetuilla alueilla</a:t>
            </a:r>
          </a:p>
          <a:p>
            <a:pPr eaLnBrk="1" hangingPunct="1"/>
            <a:r>
              <a:rPr lang="fi-FI" altLang="fi-FI" sz="2800" smtClean="0">
                <a:latin typeface="Arial" charset="0"/>
                <a:cs typeface="Arial" charset="0"/>
              </a:rPr>
              <a:t>Voidaan samanaikaisesti uudistaa alueen infra sekä rakennukset</a:t>
            </a:r>
          </a:p>
          <a:p>
            <a:pPr eaLnBrk="1" hangingPunct="1"/>
            <a:r>
              <a:rPr lang="fi-FI" altLang="fi-FI" sz="2800" smtClean="0">
                <a:latin typeface="Arial" charset="0"/>
                <a:cs typeface="Arial" charset="0"/>
              </a:rPr>
              <a:t>Mahdollisuus edistää kaupungin tavoitteiden toteutumista</a:t>
            </a:r>
          </a:p>
          <a:p>
            <a:pPr lvl="1" eaLnBrk="1" hangingPunct="1"/>
            <a:r>
              <a:rPr lang="fi-FI" altLang="fi-FI" sz="2800" smtClean="0">
                <a:latin typeface="Arial" charset="0"/>
                <a:cs typeface="Arial" charset="0"/>
              </a:rPr>
              <a:t>Ilmastotavoitteet (energia, liikkumistavat)</a:t>
            </a:r>
          </a:p>
          <a:p>
            <a:pPr lvl="1" eaLnBrk="1" hangingPunct="1"/>
            <a:r>
              <a:rPr lang="fi-FI" altLang="fi-FI" sz="2800" smtClean="0">
                <a:latin typeface="Arial" charset="0"/>
                <a:cs typeface="Arial" charset="0"/>
              </a:rPr>
              <a:t>Sosiaaliset tavoitteet (esteettömyys)</a:t>
            </a:r>
          </a:p>
          <a:p>
            <a:pPr lvl="1" eaLnBrk="1" hangingPunct="1"/>
            <a:r>
              <a:rPr lang="fi-FI" altLang="fi-FI" sz="2800" smtClean="0">
                <a:latin typeface="Arial" charset="0"/>
                <a:cs typeface="Arial" charset="0"/>
              </a:rPr>
              <a:t>Täydennysrakentamistavoitteet</a:t>
            </a:r>
          </a:p>
          <a:p>
            <a:pPr lvl="1" eaLnBrk="1" hangingPunct="1"/>
            <a:r>
              <a:rPr lang="fi-FI" altLang="fi-FI" sz="2800" smtClean="0">
                <a:latin typeface="Arial" charset="0"/>
                <a:cs typeface="Arial" charset="0"/>
              </a:rPr>
              <a:t>Liiketoimintatavoitteet</a:t>
            </a:r>
          </a:p>
          <a:p>
            <a:pPr eaLnBrk="1" hangingPunct="1"/>
            <a:r>
              <a:rPr lang="fi-FI" altLang="fi-FI" sz="2800" smtClean="0">
                <a:latin typeface="Arial" charset="0"/>
                <a:cs typeface="Arial" charset="0"/>
              </a:rPr>
              <a:t>Suuremmat toimijat kiinnostuvat isommista kohteista </a:t>
            </a:r>
          </a:p>
          <a:p>
            <a:pPr lvl="1" eaLnBrk="1" hangingPunct="1"/>
            <a:r>
              <a:rPr lang="fi-FI" altLang="fi-FI" sz="2800" smtClean="0">
                <a:latin typeface="Arial" charset="0"/>
                <a:cs typeface="Arial" charset="0"/>
              </a:rPr>
              <a:t>Suunnitelmat yleensä kattavampia</a:t>
            </a:r>
          </a:p>
          <a:p>
            <a:pPr eaLnBrk="1" hangingPunct="1"/>
            <a:endParaRPr lang="fi-FI" altLang="fi-FI" sz="2800" smtClean="0">
              <a:latin typeface="Arial" charset="0"/>
              <a:cs typeface="Arial" charset="0"/>
            </a:endParaRPr>
          </a:p>
          <a:p>
            <a:pPr lvl="1" eaLnBrk="1" hangingPunct="1"/>
            <a:endParaRPr lang="fi-FI" altLang="fi-FI" sz="2800" smtClean="0">
              <a:latin typeface="Arial" charset="0"/>
              <a:cs typeface="Arial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019175" y="930275"/>
            <a:ext cx="7772400" cy="9112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i-FI" dirty="0"/>
              <a:t>Miten tästä eteenpäin?</a:t>
            </a:r>
            <a:r>
              <a:rPr lang="fi-FI" dirty="0" smtClean="0">
                <a:solidFill>
                  <a:schemeClr val="accent2">
                    <a:lumMod val="75000"/>
                  </a:schemeClr>
                </a:solidFill>
                <a:cs typeface="Times New Roman" pitchFamily="18" charset="0"/>
              </a:rPr>
              <a:t/>
            </a:r>
            <a:br>
              <a:rPr lang="fi-FI" dirty="0" smtClean="0">
                <a:solidFill>
                  <a:schemeClr val="accent2">
                    <a:lumMod val="75000"/>
                  </a:schemeClr>
                </a:solidFill>
                <a:cs typeface="Times New Roman" pitchFamily="18" charset="0"/>
              </a:rPr>
            </a:br>
            <a:endParaRPr lang="fi-FI" dirty="0"/>
          </a:p>
        </p:txBody>
      </p:sp>
      <p:sp>
        <p:nvSpPr>
          <p:cNvPr id="9219" name="Sisällön paikkamerkki 2"/>
          <p:cNvSpPr>
            <a:spLocks noGrp="1"/>
          </p:cNvSpPr>
          <p:nvPr>
            <p:ph idx="1"/>
          </p:nvPr>
        </p:nvSpPr>
        <p:spPr>
          <a:xfrm>
            <a:off x="566738" y="1841500"/>
            <a:ext cx="9874250" cy="5607050"/>
          </a:xfrm>
        </p:spPr>
        <p:txBody>
          <a:bodyPr/>
          <a:lstStyle/>
          <a:p>
            <a:pPr eaLnBrk="1" hangingPunct="1"/>
            <a:r>
              <a:rPr lang="fi-FI" altLang="fi-FI" sz="2400" smtClean="0">
                <a:latin typeface="Arial" charset="0"/>
                <a:cs typeface="Arial" charset="0"/>
              </a:rPr>
              <a:t>Hankkeita ja hakuja</a:t>
            </a:r>
          </a:p>
          <a:p>
            <a:pPr lvl="1" eaLnBrk="1" hangingPunct="1"/>
            <a:r>
              <a:rPr lang="fi-FI" altLang="fi-FI" sz="2400" smtClean="0">
                <a:latin typeface="Arial" charset="0"/>
                <a:cs typeface="Arial" charset="0"/>
              </a:rPr>
              <a:t>PKS kuluttajien energianeuvontahanke taloyhtiöille -&gt; neuvonta siirtyy ilmastoinfoon 2017 (kokemukset arvokkaita)</a:t>
            </a:r>
          </a:p>
          <a:p>
            <a:pPr lvl="1" eaLnBrk="1" hangingPunct="1"/>
            <a:r>
              <a:rPr lang="fi-FI" altLang="fi-FI" sz="2400" smtClean="0">
                <a:latin typeface="Arial" charset="0"/>
                <a:cs typeface="Arial" charset="0"/>
              </a:rPr>
              <a:t>Lähiöprojekti (energian painoarvo kasvussa)</a:t>
            </a:r>
          </a:p>
          <a:p>
            <a:pPr lvl="1" eaLnBrk="1" hangingPunct="1"/>
            <a:r>
              <a:rPr lang="fi-FI" altLang="fi-FI" sz="2400" smtClean="0">
                <a:latin typeface="Arial" charset="0"/>
                <a:cs typeface="Arial" charset="0"/>
              </a:rPr>
              <a:t>MySmartLife EU Horizon Hanke (Merihaka-Kalasatama-Viikki) alkaa pian, älykkäitä energia- ja liikenneratkaisuja, lämmönsäästöä Merihaassa, valaistusratkaisuja, potentiaalikartoitusta, energiarenessanssin aloitusta, energiakarttoja, (kaupunki, FV,  Helen, VTT, startuppeja, Hampuri, Nantes)</a:t>
            </a:r>
          </a:p>
          <a:p>
            <a:pPr lvl="1" eaLnBrk="1" hangingPunct="1"/>
            <a:r>
              <a:rPr lang="fi-FI" altLang="fi-FI" sz="2400" smtClean="0">
                <a:latin typeface="Arial" charset="0"/>
                <a:cs typeface="Arial" charset="0"/>
              </a:rPr>
              <a:t>Haussa Acces EU-hanke, esteiden voittaminen taloyhtiöiden matalaenergiasaneerauksissa (VTT, kaupunki, partnerit)</a:t>
            </a:r>
          </a:p>
        </p:txBody>
      </p:sp>
      <p:sp>
        <p:nvSpPr>
          <p:cNvPr id="9220" name="Dian numeron paikkamerkki 5"/>
          <p:cNvSpPr txBox="1">
            <a:spLocks/>
          </p:cNvSpPr>
          <p:nvPr/>
        </p:nvSpPr>
        <p:spPr bwMode="auto">
          <a:xfrm>
            <a:off x="3981450" y="6078538"/>
            <a:ext cx="1846263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2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9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fi-FI" altLang="fi-FI" sz="600" b="1">
                <a:solidFill>
                  <a:schemeClr val="bg1"/>
                </a:solidFill>
                <a:latin typeface="Calibri" pitchFamily="34" charset="0"/>
              </a:rPr>
              <a:t>Photo: Diaidea Oy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Otsikko 1"/>
          <p:cNvSpPr>
            <a:spLocks noGrp="1"/>
          </p:cNvSpPr>
          <p:nvPr>
            <p:ph type="title"/>
          </p:nvPr>
        </p:nvSpPr>
        <p:spPr>
          <a:xfrm>
            <a:off x="1019175" y="554038"/>
            <a:ext cx="7772400" cy="911225"/>
          </a:xfrm>
        </p:spPr>
        <p:txBody>
          <a:bodyPr/>
          <a:lstStyle/>
          <a:p>
            <a:pPr eaLnBrk="1" hangingPunct="1"/>
            <a:r>
              <a:rPr lang="fi-FI" altLang="fi-FI" smtClean="0">
                <a:latin typeface="Arial" charset="0"/>
                <a:cs typeface="Arial" charset="0"/>
              </a:rPr>
              <a:t>Mahdollisia tulevaisuuden suuntia</a:t>
            </a:r>
          </a:p>
        </p:txBody>
      </p:sp>
      <p:sp>
        <p:nvSpPr>
          <p:cNvPr id="18435" name="Sisällön paikkamerkki 2"/>
          <p:cNvSpPr>
            <a:spLocks noGrp="1"/>
          </p:cNvSpPr>
          <p:nvPr>
            <p:ph idx="1"/>
          </p:nvPr>
        </p:nvSpPr>
        <p:spPr>
          <a:xfrm>
            <a:off x="695325" y="1250950"/>
            <a:ext cx="9874250" cy="5607050"/>
          </a:xfrm>
        </p:spPr>
        <p:txBody>
          <a:bodyPr/>
          <a:lstStyle/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fi-FI" altLang="fi-FI" sz="2600" dirty="0" smtClean="0"/>
              <a:t>Hankkeiden ja kaupungin toimintojen organisointi selkeäksi palveluksi</a:t>
            </a:r>
            <a:r>
              <a:rPr lang="fi-FI" altLang="fi-FI" sz="2600" dirty="0" smtClean="0">
                <a:sym typeface="Wingdings" panose="05000000000000000000" pitchFamily="2" charset="2"/>
              </a:rPr>
              <a:t> Kaupungin palvelut osaksi alan palveluita</a:t>
            </a:r>
          </a:p>
          <a:p>
            <a:pPr lvl="1" eaLnBrk="1" hangingPunct="1">
              <a:buFont typeface="Arial" panose="020B0604020202020204" pitchFamily="34" charset="0"/>
              <a:buChar char="–"/>
              <a:defRPr/>
            </a:pPr>
            <a:r>
              <a:rPr lang="fi-FI" sz="2600" dirty="0"/>
              <a:t>Potentiaalien kartoitus (Hot Spotit) ja resurssien suuntaus </a:t>
            </a:r>
            <a:endParaRPr lang="fi-FI" altLang="fi-FI" sz="2600" dirty="0" smtClean="0">
              <a:sym typeface="Wingdings" panose="05000000000000000000" pitchFamily="2" charset="2"/>
            </a:endParaRPr>
          </a:p>
          <a:p>
            <a:pPr lvl="1" eaLnBrk="1" hangingPunct="1">
              <a:buFont typeface="Arial" panose="020B0604020202020204" pitchFamily="34" charset="0"/>
              <a:buChar char="–"/>
              <a:defRPr/>
            </a:pPr>
            <a:r>
              <a:rPr lang="fi-FI" altLang="fi-FI" sz="2600" dirty="0" smtClean="0">
                <a:sym typeface="Wingdings" panose="05000000000000000000" pitchFamily="2" charset="2"/>
              </a:rPr>
              <a:t>Kaupungille selkeät tavoitteet, indikaattorit ja seuranta</a:t>
            </a:r>
            <a:endParaRPr lang="fi-FI" altLang="fi-FI" sz="2600" dirty="0" smtClean="0"/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fi-FI" altLang="fi-FI" sz="2600" dirty="0" smtClean="0"/>
              <a:t>Kaupungin ja kiinteistö- ja rakennusalan sidosryhmäverkoston perustaminen</a:t>
            </a: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fi-FI" altLang="fi-FI" sz="2600" dirty="0" smtClean="0"/>
              <a:t>Taloyhtiöverkoston perustaminen </a:t>
            </a:r>
          </a:p>
          <a:p>
            <a:pPr marL="257175" lvl="1" indent="-257175" eaLnBrk="1" hangingPunct="1">
              <a:buFont typeface="Arial" panose="020B0604020202020204" pitchFamily="34" charset="0"/>
              <a:buChar char="•"/>
              <a:defRPr/>
            </a:pPr>
            <a:r>
              <a:rPr lang="fi-FI" sz="2600" dirty="0" smtClean="0"/>
              <a:t>Taloudelliset kannustimien pilotointi</a:t>
            </a:r>
          </a:p>
          <a:p>
            <a:pPr marL="257175" lvl="1" indent="-257175" eaLnBrk="1" hangingPunct="1">
              <a:buFont typeface="Arial" panose="020B0604020202020204" pitchFamily="34" charset="0"/>
              <a:buChar char="•"/>
              <a:defRPr/>
            </a:pPr>
            <a:r>
              <a:rPr lang="fi-FI" sz="2600" dirty="0" smtClean="0"/>
              <a:t>Piloteista tulee muodostaa kaupungille pysyviä palveluratkaisuja</a:t>
            </a:r>
            <a:endParaRPr lang="fi-FI" altLang="fi-FI" sz="2600" dirty="0" smtClean="0"/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fi-FI" altLang="fi-FI" sz="3200" dirty="0" smtClean="0">
                <a:solidFill>
                  <a:schemeClr val="accent2">
                    <a:lumMod val="75000"/>
                  </a:schemeClr>
                </a:solidFill>
              </a:rPr>
              <a:t>Kaupungilta puuttuu taho näiden toteuttamiseen                             </a:t>
            </a:r>
            <a:r>
              <a:rPr lang="fi-FI" altLang="fi-FI" sz="3200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</a:t>
            </a:r>
            <a:r>
              <a:rPr lang="fi-FI" altLang="fi-FI" sz="3200" dirty="0" smtClean="0">
                <a:sym typeface="Wingdings" panose="05000000000000000000" pitchFamily="2" charset="2"/>
              </a:rPr>
              <a:t> </a:t>
            </a:r>
            <a:r>
              <a:rPr lang="fi-FI" altLang="fi-FI" sz="3200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Täydennys- ja ryhmäkorjausasiamies viran perustaminen?</a:t>
            </a:r>
            <a:endParaRPr lang="fi-FI" altLang="fi-FI" sz="28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endParaRPr lang="fi-FI" altLang="fi-FI" sz="2400" dirty="0"/>
          </a:p>
        </p:txBody>
      </p:sp>
      <p:sp>
        <p:nvSpPr>
          <p:cNvPr id="11268" name="Dian numeron paikkamerkki 5"/>
          <p:cNvSpPr txBox="1">
            <a:spLocks/>
          </p:cNvSpPr>
          <p:nvPr/>
        </p:nvSpPr>
        <p:spPr bwMode="auto">
          <a:xfrm>
            <a:off x="3981450" y="6078538"/>
            <a:ext cx="1846263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2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19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fi-FI" altLang="fi-FI" sz="600" b="1">
                <a:solidFill>
                  <a:schemeClr val="bg1"/>
                </a:solidFill>
                <a:latin typeface="Calibri" pitchFamily="34" charset="0"/>
              </a:rPr>
              <a:t>Photo: Diaidea Oy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Otsikko 1"/>
          <p:cNvSpPr>
            <a:spLocks noGrp="1"/>
          </p:cNvSpPr>
          <p:nvPr>
            <p:ph type="title"/>
          </p:nvPr>
        </p:nvSpPr>
        <p:spPr>
          <a:xfrm>
            <a:off x="2208213" y="2944813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i-FI" altLang="fi-FI" smtClean="0">
                <a:solidFill>
                  <a:srgbClr val="FFC000"/>
                </a:solidFill>
              </a:rPr>
              <a:t>Kiitos!</a:t>
            </a:r>
            <a:br>
              <a:rPr lang="fi-FI" altLang="fi-FI" smtClean="0">
                <a:solidFill>
                  <a:srgbClr val="FFC000"/>
                </a:solidFill>
              </a:rPr>
            </a:br>
            <a:endParaRPr lang="fi-FI" altLang="fi-FI" smtClean="0">
              <a:solidFill>
                <a:srgbClr val="FFC000"/>
              </a:solidFill>
            </a:endParaRPr>
          </a:p>
        </p:txBody>
      </p:sp>
      <p:sp>
        <p:nvSpPr>
          <p:cNvPr id="13315" name="Sisällön paikkamerkki 2"/>
          <p:cNvSpPr>
            <a:spLocks noGrp="1"/>
          </p:cNvSpPr>
          <p:nvPr>
            <p:ph idx="1"/>
          </p:nvPr>
        </p:nvSpPr>
        <p:spPr>
          <a:xfrm>
            <a:off x="1992313" y="2133600"/>
            <a:ext cx="8229600" cy="45259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endParaRPr lang="fi-FI" altLang="fi-FI" smtClean="0">
              <a:latin typeface="Arial" charset="0"/>
              <a:cs typeface="Arial" charset="0"/>
              <a:hlinkClick r:id="rId2"/>
            </a:endParaRPr>
          </a:p>
          <a:p>
            <a:pPr eaLnBrk="1" hangingPunct="1">
              <a:buFont typeface="Arial" charset="0"/>
              <a:buNone/>
            </a:pPr>
            <a:endParaRPr lang="fi-FI" altLang="fi-FI" smtClean="0">
              <a:latin typeface="Arial" charset="0"/>
              <a:cs typeface="Arial" charset="0"/>
            </a:endParaRPr>
          </a:p>
        </p:txBody>
      </p:sp>
      <p:pic>
        <p:nvPicPr>
          <p:cNvPr id="13316" name="Picture 2" descr="Kuluttajien energianeuvonta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938" y="6042025"/>
            <a:ext cx="4286250" cy="64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Kuva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588" y="5732463"/>
            <a:ext cx="34671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teema_suomi">
  <a:themeElements>
    <a:clrScheme name="Ymk_teema_suomi">
      <a:dk1>
        <a:srgbClr val="2C2C2C"/>
      </a:dk1>
      <a:lt1>
        <a:srgbClr val="FFFFFF"/>
      </a:lt1>
      <a:dk2>
        <a:srgbClr val="8FA71F"/>
      </a:dk2>
      <a:lt2>
        <a:srgbClr val="CFDA00"/>
      </a:lt2>
      <a:accent1>
        <a:srgbClr val="89A6C3"/>
      </a:accent1>
      <a:accent2>
        <a:srgbClr val="5395BD"/>
      </a:accent2>
      <a:accent3>
        <a:srgbClr val="8FA71F"/>
      </a:accent3>
      <a:accent4>
        <a:srgbClr val="CFDA00"/>
      </a:accent4>
      <a:accent5>
        <a:srgbClr val="FFC000"/>
      </a:accent5>
      <a:accent6>
        <a:srgbClr val="FF6600"/>
      </a:accent6>
      <a:hlink>
        <a:srgbClr val="8FA71F"/>
      </a:hlink>
      <a:folHlink>
        <a:srgbClr val="CFDA00"/>
      </a:folHlink>
    </a:clrScheme>
    <a:fontScheme name="Ympäristökeskus">
      <a:maj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Ympäristökesku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1_teema_suomi" id="{C66E83BB-5CE8-4964-9D96-02A233FA5184}" vid="{35CFA861-082A-4C11-A4AC-677BFCBED359}"/>
    </a:ext>
  </a:extLst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1_teema_suomi</Template>
  <TotalTime>135</TotalTime>
  <Words>306</Words>
  <Application>Microsoft Office PowerPoint</Application>
  <PresentationFormat>Custom</PresentationFormat>
  <Paragraphs>85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Calibri</vt:lpstr>
      <vt:lpstr>Arial</vt:lpstr>
      <vt:lpstr>Wingdings</vt:lpstr>
      <vt:lpstr>Times New Roman</vt:lpstr>
      <vt:lpstr>1_teema_suomi</vt:lpstr>
      <vt:lpstr>Energiarenessanssi Mahdollisuudet ja haasteet </vt:lpstr>
      <vt:lpstr>PowerPoint Presentation</vt:lpstr>
      <vt:lpstr>PowerPoint Presentation</vt:lpstr>
      <vt:lpstr>Energiarenessanssin haasteet</vt:lpstr>
      <vt:lpstr>Ryhmä- ja aluekorjauksen mahdollisuudet</vt:lpstr>
      <vt:lpstr>Miten tästä eteenpäin? </vt:lpstr>
      <vt:lpstr>Mahdollisia tulevaisuuden suuntia</vt:lpstr>
      <vt:lpstr>Kiitos! </vt:lpstr>
    </vt:vector>
  </TitlesOfParts>
  <Company>Helsingin kaupunki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PowerPoint-esitys</dc:title>
  <dc:creator>Kuusiola Timo</dc:creator>
  <cp:lastModifiedBy>Tuomisto Jouni</cp:lastModifiedBy>
  <cp:revision>21</cp:revision>
  <dcterms:created xsi:type="dcterms:W3CDTF">2016-09-28T13:14:56Z</dcterms:created>
  <dcterms:modified xsi:type="dcterms:W3CDTF">2016-10-13T12:47:25Z</dcterms:modified>
</cp:coreProperties>
</file>